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000" autoAdjust="0"/>
    <p:restoredTop sz="93595" autoAdjust="0"/>
  </p:normalViewPr>
  <p:slideViewPr>
    <p:cSldViewPr snapToGrid="0">
      <p:cViewPr varScale="1">
        <p:scale>
          <a:sx n="68" d="100"/>
          <a:sy n="68" d="100"/>
        </p:scale>
        <p:origin x="-822" y="-102"/>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D08397-4191-444A-B57A-70170723DED8}" type="datetimeFigureOut">
              <a:rPr lang="en-US" smtClean="0"/>
              <a:pPr/>
              <a:t>12/6/2018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B38F69-D9CC-484F-B8CA-22E63493998D}" type="slidenum">
              <a:rPr lang="en-US" smtClean="0"/>
              <a:pPr/>
              <a:t>‹#›</a:t>
            </a:fld>
            <a:endParaRPr lang="en-US"/>
          </a:p>
        </p:txBody>
      </p:sp>
    </p:spTree>
    <p:extLst>
      <p:ext uri="{BB962C8B-B14F-4D97-AF65-F5344CB8AC3E}">
        <p14:creationId xmlns:p14="http://schemas.microsoft.com/office/powerpoint/2010/main" xmlns="" val="3553422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he hospital has adopted the ICTR Biostatistics Program featured with </a:t>
            </a:r>
            <a:r>
              <a:rPr lang="en-US" sz="1200" kern="1200" dirty="0" err="1" smtClean="0">
                <a:solidFill>
                  <a:schemeClr val="tx1"/>
                </a:solidFill>
                <a:effectLst/>
                <a:latin typeface="+mn-lt"/>
                <a:ea typeface="+mn-ea"/>
                <a:cs typeface="+mn-cs"/>
              </a:rPr>
              <a:t>Biostatistical</a:t>
            </a:r>
            <a:r>
              <a:rPr lang="en-US" sz="1200" kern="1200" dirty="0" smtClean="0">
                <a:solidFill>
                  <a:schemeClr val="tx1"/>
                </a:solidFill>
                <a:effectLst/>
                <a:latin typeface="+mn-lt"/>
                <a:ea typeface="+mn-ea"/>
                <a:cs typeface="+mn-cs"/>
              </a:rPr>
              <a:t> resources core to allow medical staff a scholar to have adequate consultation time. Johns Hopkins Biostatistics Center (JHBC) offers the latest data in biostatistics and information science expertise that covers a wide array of patients in the Johns Hopkins Hospital institutions and beyond (Hopkins Medicine, 2018). Johns Hopkins Hospital provides the Biostatistics, Epistemology and Data Management (BEAD) Core which offers support services that encourage, strengthen as well as expound research approaches of Johns Hopkins University Hospital.</a:t>
            </a:r>
            <a:r>
              <a:rPr lang="en-US" sz="1200" kern="1200" baseline="0" dirty="0" smtClean="0">
                <a:solidFill>
                  <a:schemeClr val="tx1"/>
                </a:solidFill>
                <a:effectLst/>
                <a:latin typeface="+mn-lt"/>
                <a:ea typeface="+mn-ea"/>
                <a:cs typeface="+mn-cs"/>
              </a:rPr>
              <a:t> T</a:t>
            </a:r>
            <a:r>
              <a:rPr lang="en-US" sz="1200" kern="1200" dirty="0" smtClean="0">
                <a:solidFill>
                  <a:schemeClr val="tx1"/>
                </a:solidFill>
                <a:effectLst/>
                <a:latin typeface="+mn-lt"/>
                <a:ea typeface="+mn-ea"/>
                <a:cs typeface="+mn-cs"/>
              </a:rPr>
              <a:t>he JHU Data Management Services (JHUDMS) helps researchers to manage, share, as well as archive their data through services such as consultative support and training for the most appropriate practices, provision of public data as well as archiving solutions at JHU and assisting in organizing and preparing the most accurate information for a data management and sharing plan (Hopkins Medicine, 2018). </a:t>
            </a:r>
            <a:endParaRPr lang="en-US" dirty="0"/>
          </a:p>
        </p:txBody>
      </p:sp>
      <p:sp>
        <p:nvSpPr>
          <p:cNvPr id="4" name="Slide Number Placeholder 3"/>
          <p:cNvSpPr>
            <a:spLocks noGrp="1"/>
          </p:cNvSpPr>
          <p:nvPr>
            <p:ph type="sldNum" sz="quarter" idx="10"/>
          </p:nvPr>
        </p:nvSpPr>
        <p:spPr/>
        <p:txBody>
          <a:bodyPr/>
          <a:lstStyle/>
          <a:p>
            <a:fld id="{89B38F69-D9CC-484F-B8CA-22E63493998D}" type="slidenum">
              <a:rPr lang="en-US" smtClean="0"/>
              <a:pPr/>
              <a:t>3</a:t>
            </a:fld>
            <a:endParaRPr lang="en-US"/>
          </a:p>
        </p:txBody>
      </p:sp>
    </p:spTree>
    <p:extLst>
      <p:ext uri="{BB962C8B-B14F-4D97-AF65-F5344CB8AC3E}">
        <p14:creationId xmlns:p14="http://schemas.microsoft.com/office/powerpoint/2010/main" xmlns="" val="36294694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organization has recorded high-value innovations in close assistance from its qualified staff to accurately establish long-standing improvements in practice through education concerning quality improvement. AHRC gives an emphasize that the main rationale is to ensure patient-centered care, improved working condition, adherence to opportunities for patient safety and quality improvement. Another quality improvement resource is that of BMJ Quality Improvement Reports which is committed to producing high quality and peer-reviewed healthcare improvement work. Health Resource and Service Administration (HRSA) Quality Improvement Toolbox enables the medical staff and the stakeholders at JHH to prioritize in helping the organization to meet its quality improvement efforts.</a:t>
            </a:r>
            <a:endParaRPr lang="en-US" dirty="0"/>
          </a:p>
        </p:txBody>
      </p:sp>
      <p:sp>
        <p:nvSpPr>
          <p:cNvPr id="4" name="Slide Number Placeholder 3"/>
          <p:cNvSpPr>
            <a:spLocks noGrp="1"/>
          </p:cNvSpPr>
          <p:nvPr>
            <p:ph type="sldNum" sz="quarter" idx="10"/>
          </p:nvPr>
        </p:nvSpPr>
        <p:spPr/>
        <p:txBody>
          <a:bodyPr/>
          <a:lstStyle/>
          <a:p>
            <a:fld id="{89B38F69-D9CC-484F-B8CA-22E63493998D}" type="slidenum">
              <a:rPr lang="en-US" smtClean="0"/>
              <a:pPr/>
              <a:t>4</a:t>
            </a:fld>
            <a:endParaRPr lang="en-US"/>
          </a:p>
        </p:txBody>
      </p:sp>
    </p:spTree>
    <p:extLst>
      <p:ext uri="{BB962C8B-B14F-4D97-AF65-F5344CB8AC3E}">
        <p14:creationId xmlns:p14="http://schemas.microsoft.com/office/powerpoint/2010/main" xmlns="" val="34859975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a:t>
            </a:r>
            <a:r>
              <a:rPr lang="en-US" sz="1200" kern="1200" dirty="0" err="1" smtClean="0">
                <a:solidFill>
                  <a:schemeClr val="tx1"/>
                </a:solidFill>
                <a:effectLst/>
                <a:latin typeface="+mn-lt"/>
                <a:ea typeface="+mn-ea"/>
                <a:cs typeface="+mn-cs"/>
              </a:rPr>
              <a:t>Partin</a:t>
            </a:r>
            <a:r>
              <a:rPr lang="en-US" sz="1200" kern="1200" dirty="0" smtClean="0">
                <a:solidFill>
                  <a:schemeClr val="tx1"/>
                </a:solidFill>
                <a:effectLst/>
                <a:latin typeface="+mn-lt"/>
                <a:ea typeface="+mn-ea"/>
                <a:cs typeface="+mn-cs"/>
              </a:rPr>
              <a:t> tables rely on properly outlined features of prostate cancer per prostate-specific antigen (PSA) to clearly define whether the tumor will be confined to the prostate. They enable urologists in the clinic to have a basis for counseling patients preoperatively and surgical planning. </a:t>
            </a:r>
            <a:r>
              <a:rPr lang="en-US" sz="1200" kern="1200" dirty="0" err="1" smtClean="0">
                <a:solidFill>
                  <a:schemeClr val="tx1"/>
                </a:solidFill>
                <a:effectLst/>
                <a:latin typeface="+mn-lt"/>
                <a:ea typeface="+mn-ea"/>
                <a:cs typeface="+mn-cs"/>
              </a:rPr>
              <a:t>Partin</a:t>
            </a:r>
            <a:r>
              <a:rPr lang="en-US" sz="1200" kern="1200" dirty="0" smtClean="0">
                <a:solidFill>
                  <a:schemeClr val="tx1"/>
                </a:solidFill>
                <a:effectLst/>
                <a:latin typeface="+mn-lt"/>
                <a:ea typeface="+mn-ea"/>
                <a:cs typeface="+mn-cs"/>
              </a:rPr>
              <a:t> has been complemented with the Gleason scoring system, thus ensuring more accurate and hence allowing surgeons to determine how to offer assistance to the patient. Han tables is another significant urological diagnostic technology applied at the JHH. Han tables were primarily developed to outline as well as predict the first evidence of recurrence after surgery and</a:t>
            </a:r>
            <a:r>
              <a:rPr lang="en-US" sz="1200" kern="1200" baseline="0" dirty="0" smtClean="0">
                <a:solidFill>
                  <a:schemeClr val="tx1"/>
                </a:solidFill>
                <a:effectLst/>
                <a:latin typeface="+mn-lt"/>
                <a:ea typeface="+mn-ea"/>
                <a:cs typeface="+mn-cs"/>
              </a:rPr>
              <a:t> they </a:t>
            </a:r>
            <a:r>
              <a:rPr lang="en-US" sz="1200" kern="1200" dirty="0" smtClean="0">
                <a:solidFill>
                  <a:schemeClr val="tx1"/>
                </a:solidFill>
                <a:effectLst/>
                <a:latin typeface="+mn-lt"/>
                <a:ea typeface="+mn-ea"/>
                <a:cs typeface="+mn-cs"/>
              </a:rPr>
              <a:t>have boosted the hospital’s ability to provide care for prostate cancer patients in better terms than it is the case with many contemporary health institutions.</a:t>
            </a:r>
            <a:endParaRPr lang="en-US" dirty="0"/>
          </a:p>
        </p:txBody>
      </p:sp>
      <p:sp>
        <p:nvSpPr>
          <p:cNvPr id="4" name="Slide Number Placeholder 3"/>
          <p:cNvSpPr>
            <a:spLocks noGrp="1"/>
          </p:cNvSpPr>
          <p:nvPr>
            <p:ph type="sldNum" sz="quarter" idx="10"/>
          </p:nvPr>
        </p:nvSpPr>
        <p:spPr/>
        <p:txBody>
          <a:bodyPr/>
          <a:lstStyle/>
          <a:p>
            <a:fld id="{89B38F69-D9CC-484F-B8CA-22E63493998D}" type="slidenum">
              <a:rPr lang="en-US" smtClean="0"/>
              <a:pPr/>
              <a:t>5</a:t>
            </a:fld>
            <a:endParaRPr lang="en-US"/>
          </a:p>
        </p:txBody>
      </p:sp>
    </p:spTree>
    <p:extLst>
      <p:ext uri="{BB962C8B-B14F-4D97-AF65-F5344CB8AC3E}">
        <p14:creationId xmlns:p14="http://schemas.microsoft.com/office/powerpoint/2010/main" xmlns="" val="32604791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organization has many long-term housing options (Hopkins Medicine, 2018).  These include furnished townhomes and apartments which are at different locations, with different prices and amenities. The inpatient/outpatient programs are organized in a manner that addresses the core themes that are in line with the expertise in the faculty. Each program is offered by a team of professionals collaborating to achieve a comprehensive evaluation as well as the needs of patients and their families.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at John Hopkins Hospital, the IPOP program is not meant to provide acute care for the patients only.  The IPOP patient is subjected to some examinations regarding standards of care and clinical trials. Data from these trials are then applied to advance future diagnosis and treatment of different malignant and non-malignant disorders. </a:t>
            </a:r>
            <a:endParaRPr lang="en-US" dirty="0"/>
          </a:p>
        </p:txBody>
      </p:sp>
      <p:sp>
        <p:nvSpPr>
          <p:cNvPr id="4" name="Slide Number Placeholder 3"/>
          <p:cNvSpPr>
            <a:spLocks noGrp="1"/>
          </p:cNvSpPr>
          <p:nvPr>
            <p:ph type="sldNum" sz="quarter" idx="10"/>
          </p:nvPr>
        </p:nvSpPr>
        <p:spPr/>
        <p:txBody>
          <a:bodyPr/>
          <a:lstStyle/>
          <a:p>
            <a:fld id="{89B38F69-D9CC-484F-B8CA-22E63493998D}" type="slidenum">
              <a:rPr lang="en-US" smtClean="0"/>
              <a:pPr/>
              <a:t>6</a:t>
            </a:fld>
            <a:endParaRPr lang="en-US"/>
          </a:p>
        </p:txBody>
      </p:sp>
    </p:spTree>
    <p:extLst>
      <p:ext uri="{BB962C8B-B14F-4D97-AF65-F5344CB8AC3E}">
        <p14:creationId xmlns:p14="http://schemas.microsoft.com/office/powerpoint/2010/main" xmlns="" val="35042394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Johns Hopkins has an information desk in which medical staff is required to respond to the direct question to help patients have smooth and efficient care (Hopkins Medicine, 2018). It offers cashier services where patients are required to pay their hospital bill or co-pay while storing personal variables. JHH offers integrated health services by addressing the full</a:t>
            </a:r>
            <a:r>
              <a:rPr lang="en-US" sz="1200" kern="1200" baseline="0" dirty="0" smtClean="0">
                <a:solidFill>
                  <a:schemeClr val="tx1"/>
                </a:solidFill>
                <a:effectLst/>
                <a:latin typeface="+mn-lt"/>
                <a:ea typeface="+mn-ea"/>
                <a:cs typeface="+mn-cs"/>
              </a:rPr>
              <a:t> range of factors</a:t>
            </a:r>
            <a:r>
              <a:rPr lang="en-US" sz="1200" kern="1200" dirty="0" smtClean="0">
                <a:solidFill>
                  <a:schemeClr val="tx1"/>
                </a:solidFill>
                <a:effectLst/>
                <a:latin typeface="+mn-lt"/>
                <a:ea typeface="+mn-ea"/>
                <a:cs typeface="+mn-cs"/>
              </a:rPr>
              <a:t> affect a person’s health.</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It offers language interpretation services hence acknowledging the importance of exchange between patient and provider. </a:t>
            </a:r>
            <a:endParaRPr lang="en-US" dirty="0"/>
          </a:p>
        </p:txBody>
      </p:sp>
      <p:sp>
        <p:nvSpPr>
          <p:cNvPr id="4" name="Slide Number Placeholder 3"/>
          <p:cNvSpPr>
            <a:spLocks noGrp="1"/>
          </p:cNvSpPr>
          <p:nvPr>
            <p:ph type="sldNum" sz="quarter" idx="10"/>
          </p:nvPr>
        </p:nvSpPr>
        <p:spPr/>
        <p:txBody>
          <a:bodyPr/>
          <a:lstStyle/>
          <a:p>
            <a:fld id="{89B38F69-D9CC-484F-B8CA-22E63493998D}" type="slidenum">
              <a:rPr lang="en-US" smtClean="0"/>
              <a:pPr/>
              <a:t>7</a:t>
            </a:fld>
            <a:endParaRPr lang="en-US"/>
          </a:p>
        </p:txBody>
      </p:sp>
    </p:spTree>
    <p:extLst>
      <p:ext uri="{BB962C8B-B14F-4D97-AF65-F5344CB8AC3E}">
        <p14:creationId xmlns:p14="http://schemas.microsoft.com/office/powerpoint/2010/main" xmlns="" val="28136847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JHH and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Premier, Inc. have agreed to partner on the establishment of innovative clinical as well as operational models strategized to improve healthcare quality, value, and safety within five years. Another partner is Walgreen to whom they have partnered to ensure collaboration on population-based research aiming at improving patient’s outcomes of chronic diseases. Johns Hopkins Medicine with </a:t>
            </a:r>
            <a:r>
              <a:rPr lang="en-US" sz="1200" kern="1200" dirty="0" err="1" smtClean="0">
                <a:solidFill>
                  <a:schemeClr val="tx1"/>
                </a:solidFill>
                <a:effectLst/>
                <a:latin typeface="+mn-lt"/>
                <a:ea typeface="+mn-ea"/>
                <a:cs typeface="+mn-cs"/>
              </a:rPr>
              <a:t>Healthways</a:t>
            </a:r>
            <a:r>
              <a:rPr lang="en-US" sz="1200" kern="1200" dirty="0" smtClean="0">
                <a:solidFill>
                  <a:schemeClr val="tx1"/>
                </a:solidFill>
                <a:effectLst/>
                <a:latin typeface="+mn-lt"/>
                <a:ea typeface="+mn-ea"/>
                <a:cs typeface="+mn-cs"/>
              </a:rPr>
              <a:t> Inc. have agreed to integrate evidence-based practices into scalable programs to enhance population health. John Hopkins Medicine in collaboration with GE Health has established Johns Hopkins Capacity Command Center that offers a real-time data monitoring as well as analysis about all data from bed to operating room efficiency to patient’s status and staffing (Hopkins Medicine, 2018). In partnership with Under Armor, Johns Hopkins Medicine has been dedicated to addressing several areas of combined interests while improving health, recovery, and wellness from a global perspective. </a:t>
            </a:r>
            <a:endParaRPr lang="en-US" dirty="0"/>
          </a:p>
        </p:txBody>
      </p:sp>
      <p:sp>
        <p:nvSpPr>
          <p:cNvPr id="4" name="Slide Number Placeholder 3"/>
          <p:cNvSpPr>
            <a:spLocks noGrp="1"/>
          </p:cNvSpPr>
          <p:nvPr>
            <p:ph type="sldNum" sz="quarter" idx="10"/>
          </p:nvPr>
        </p:nvSpPr>
        <p:spPr/>
        <p:txBody>
          <a:bodyPr/>
          <a:lstStyle/>
          <a:p>
            <a:fld id="{89B38F69-D9CC-484F-B8CA-22E63493998D}" type="slidenum">
              <a:rPr lang="en-US" smtClean="0"/>
              <a:pPr/>
              <a:t>8</a:t>
            </a:fld>
            <a:endParaRPr lang="en-US"/>
          </a:p>
        </p:txBody>
      </p:sp>
    </p:spTree>
    <p:extLst>
      <p:ext uri="{BB962C8B-B14F-4D97-AF65-F5344CB8AC3E}">
        <p14:creationId xmlns:p14="http://schemas.microsoft.com/office/powerpoint/2010/main" xmlns="" val="37833149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B38F69-D9CC-484F-B8CA-22E63493998D}" type="slidenum">
              <a:rPr lang="en-US" smtClean="0"/>
              <a:pPr/>
              <a:t>9</a:t>
            </a:fld>
            <a:endParaRPr lang="en-US"/>
          </a:p>
        </p:txBody>
      </p:sp>
    </p:spTree>
    <p:extLst>
      <p:ext uri="{BB962C8B-B14F-4D97-AF65-F5344CB8AC3E}">
        <p14:creationId xmlns:p14="http://schemas.microsoft.com/office/powerpoint/2010/main" xmlns="" val="27076702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pPr/>
              <a:t>12/6/2018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pPr/>
              <a:t>12/6/2018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12/6/2018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12/6/2018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12/6/2018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pPr/>
              <a:t>12/6/2018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12/6/2018</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pPr/>
              <a:t>12/6/2018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12/6/2018</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hopkinsmedicine.org/international/international_affiliations/index.html" TargetMode="External"/><Relationship Id="rId2" Type="http://schemas.openxmlformats.org/officeDocument/2006/relationships/hyperlink" Target="https://www.hopkinsmedicine.org/business/business_development/" TargetMode="External"/><Relationship Id="rId1" Type="http://schemas.openxmlformats.org/officeDocument/2006/relationships/slideLayout" Target="../slideLayouts/slideLayout2.xml"/><Relationship Id="rId5" Type="http://schemas.openxmlformats.org/officeDocument/2006/relationships/hyperlink" Target="https://www.hopkinsmedicine.org/Medicine/education/hstrainingprogram/overview/" TargetMode="External"/><Relationship Id="rId4" Type="http://schemas.openxmlformats.org/officeDocument/2006/relationships/hyperlink" Target="https://www.hopkinsmedicine.org/Medicin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865760" y="2766446"/>
            <a:ext cx="8596668" cy="1320800"/>
          </a:xfrm>
        </p:spPr>
        <p:txBody>
          <a:bodyPr>
            <a:normAutofit/>
          </a:bodyPr>
          <a:lstStyle/>
          <a:p>
            <a:r>
              <a:rPr lang="en-US" sz="2800" dirty="0">
                <a:latin typeface="Times New Roman" panose="02020603050405020304" pitchFamily="18" charset="0"/>
                <a:cs typeface="Times New Roman" panose="02020603050405020304" pitchFamily="18" charset="0"/>
              </a:rPr>
              <a:t>Analysis of Johns Hopkins Hospital.</a:t>
            </a:r>
          </a:p>
        </p:txBody>
      </p:sp>
    </p:spTree>
    <p:extLst>
      <p:ext uri="{BB962C8B-B14F-4D97-AF65-F5344CB8AC3E}">
        <p14:creationId xmlns:p14="http://schemas.microsoft.com/office/powerpoint/2010/main" xmlns="" val="2846718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77334" y="609600"/>
            <a:ext cx="8596668" cy="920620"/>
          </a:xfrm>
        </p:spPr>
        <p:txBody>
          <a:bodyPr>
            <a:normAutofit fontScale="90000"/>
          </a:bodyPr>
          <a:lstStyle/>
          <a:p>
            <a:pPr algn="ctr"/>
            <a:r>
              <a:rPr lang="en-US" sz="2800" dirty="0" smtClean="0">
                <a:latin typeface="Times New Roman" panose="02020603050405020304" pitchFamily="18" charset="0"/>
                <a:cs typeface="Times New Roman" panose="02020603050405020304" pitchFamily="18" charset="0"/>
              </a:rPr>
              <a:t>Introduction And Background Information.</a:t>
            </a:r>
            <a:br>
              <a:rPr lang="en-US" sz="2800" dirty="0" smtClean="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4" name="Content Placeholder 3"/>
          <p:cNvSpPr>
            <a:spLocks noGrp="1"/>
          </p:cNvSpPr>
          <p:nvPr>
            <p:ph idx="1"/>
          </p:nvPr>
        </p:nvSpPr>
        <p:spPr>
          <a:xfrm>
            <a:off x="677334" y="1530221"/>
            <a:ext cx="8596668" cy="4511142"/>
          </a:xfrm>
        </p:spPr>
        <p:txBody>
          <a:bodyPr>
            <a:normAutofit/>
          </a:bodyPr>
          <a:lstStyle/>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Johns Hopkins Hospital is a teaching as well as a biomedical research healthcare facility situated in Baltimore, </a:t>
            </a:r>
            <a:r>
              <a:rPr lang="en-US" sz="2000" dirty="0" smtClean="0">
                <a:latin typeface="Times New Roman" panose="02020603050405020304" pitchFamily="18" charset="0"/>
                <a:cs typeface="Times New Roman" panose="02020603050405020304" pitchFamily="18" charset="0"/>
              </a:rPr>
              <a:t>Maryland.</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Johns Hopkins was the first person to raise the initial capital to support the core founding missions</a:t>
            </a:r>
            <a:r>
              <a:rPr lang="en-US" sz="2000"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Johns Hopkins established a school of medicine to complement the hospital by providing updated medical education. </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Johns </a:t>
            </a:r>
            <a:r>
              <a:rPr lang="en-US" sz="2000" dirty="0">
                <a:latin typeface="Times New Roman" panose="02020603050405020304" pitchFamily="18" charset="0"/>
                <a:cs typeface="Times New Roman" panose="02020603050405020304" pitchFamily="18" charset="0"/>
              </a:rPr>
              <a:t>Hopkins Hospital has been valued as the birthplace for modern American medicine in addition to the different medical traditions. </a:t>
            </a:r>
            <a:endParaRPr lang="en-US" sz="20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In 2017-2018, Johns Hopkins Hospital was ranked ten in children and fifteen in adult specialties </a:t>
            </a:r>
            <a:r>
              <a:rPr lang="en-US" sz="2000" dirty="0" smtClean="0">
                <a:latin typeface="Times New Roman" panose="02020603050405020304" pitchFamily="18" charset="0"/>
                <a:cs typeface="Times New Roman" panose="02020603050405020304" pitchFamily="18" charset="0"/>
              </a:rPr>
              <a:t>globally </a:t>
            </a:r>
            <a:r>
              <a:rPr lang="en-US" sz="2000" dirty="0">
                <a:latin typeface="Times New Roman" panose="02020603050405020304" pitchFamily="18" charset="0"/>
                <a:cs typeface="Times New Roman" panose="02020603050405020304" pitchFamily="18" charset="0"/>
              </a:rPr>
              <a:t>(Hopkins Medicine, 2018)</a:t>
            </a:r>
            <a:r>
              <a:rPr lang="en-US" sz="2000" dirty="0" smtClean="0">
                <a:latin typeface="Times New Roman" panose="02020603050405020304" pitchFamily="18" charset="0"/>
                <a:cs typeface="Times New Roman" panose="02020603050405020304" pitchFamily="18" charset="0"/>
              </a:rPr>
              <a:t>. </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7869545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63689" y="1212850"/>
            <a:ext cx="8596313" cy="5476875"/>
          </a:xfrm>
        </p:spPr>
        <p:txBody>
          <a:bodyPr>
            <a:normAutofit/>
          </a:bodyPr>
          <a:lstStyle/>
          <a:p>
            <a:pPr marL="0" indent="0" algn="ctr">
              <a:buNone/>
            </a:pPr>
            <a:r>
              <a:rPr lang="en-US" sz="2000" b="1" dirty="0" smtClean="0">
                <a:latin typeface="Times New Roman" panose="02020603050405020304" pitchFamily="18" charset="0"/>
                <a:cs typeface="Times New Roman" panose="02020603050405020304" pitchFamily="18" charset="0"/>
              </a:rPr>
              <a:t>Data and statistics at John Hopkins Hospital.</a:t>
            </a:r>
            <a:endParaRPr lang="en-US" sz="2000" dirty="0" smtClean="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The organization has adopted different data resources to enable the medical staff to manage as well as utilize their data effectively. These include:</a:t>
            </a:r>
          </a:p>
          <a:p>
            <a:pPr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ICTR Biostatistics Program.</a:t>
            </a:r>
          </a:p>
          <a:p>
            <a:pPr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Johns Hopkins Biostatistics Center (JHBC) </a:t>
            </a:r>
            <a:r>
              <a:rPr lang="en-US" sz="2000" dirty="0">
                <a:solidFill>
                  <a:schemeClr val="tx1"/>
                </a:solidFill>
                <a:latin typeface="Times New Roman" panose="02020603050405020304" pitchFamily="18" charset="0"/>
                <a:cs typeface="Times New Roman" panose="02020603050405020304" pitchFamily="18" charset="0"/>
              </a:rPr>
              <a:t>(Hopkins Medicine, 2018</a:t>
            </a:r>
            <a:r>
              <a:rPr lang="en-US" sz="2000" dirty="0" smtClean="0">
                <a:solidFill>
                  <a:schemeClr val="tx1"/>
                </a:solidFill>
                <a:latin typeface="Times New Roman" panose="02020603050405020304" pitchFamily="18" charset="0"/>
                <a:cs typeface="Times New Roman" panose="02020603050405020304" pitchFamily="18" charset="0"/>
              </a:rPr>
              <a:t>)</a:t>
            </a:r>
            <a:r>
              <a:rPr lang="en-US" sz="2000" dirty="0" smtClean="0">
                <a:latin typeface="Times New Roman" panose="02020603050405020304" pitchFamily="18" charset="0"/>
                <a:cs typeface="Times New Roman" panose="02020603050405020304" pitchFamily="18" charset="0"/>
              </a:rPr>
              <a:t>.</a:t>
            </a:r>
          </a:p>
          <a:p>
            <a:pPr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Biostatistics, Epistemology and Data Management (BEAD) Core.</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JHU Data Management Services (JHUDMS</a:t>
            </a:r>
            <a:r>
              <a:rPr lang="en-US" sz="2000" dirty="0" smtClean="0">
                <a:latin typeface="Times New Roman" panose="02020603050405020304" pitchFamily="18" charset="0"/>
                <a:cs typeface="Times New Roman" panose="02020603050405020304" pitchFamily="18" charset="0"/>
              </a:rPr>
              <a:t>).</a:t>
            </a:r>
          </a:p>
          <a:p>
            <a:pPr marL="457200" lvl="1" indent="0" algn="ctr">
              <a:buNone/>
            </a:pPr>
            <a:r>
              <a:rPr lang="en-US" sz="2000" b="1" i="1" dirty="0">
                <a:latin typeface="Times New Roman" panose="02020603050405020304" pitchFamily="18" charset="0"/>
                <a:cs typeface="Times New Roman" panose="02020603050405020304" pitchFamily="18" charset="0"/>
              </a:rPr>
              <a:t>Mission Statement.</a:t>
            </a:r>
            <a:endParaRPr lang="en-US" sz="2000" i="1" dirty="0">
              <a:latin typeface="Times New Roman" panose="02020603050405020304" pitchFamily="18" charset="0"/>
              <a:cs typeface="Times New Roman" panose="02020603050405020304" pitchFamily="18" charset="0"/>
            </a:endParaRPr>
          </a:p>
          <a:p>
            <a:pPr marL="457200" lvl="1" indent="0">
              <a:buNone/>
            </a:pPr>
            <a:r>
              <a:rPr lang="en-US" sz="2000" dirty="0">
                <a:latin typeface="Times New Roman" panose="02020603050405020304" pitchFamily="18" charset="0"/>
                <a:cs typeface="Times New Roman" panose="02020603050405020304" pitchFamily="18" charset="0"/>
              </a:rPr>
              <a:t>T</a:t>
            </a:r>
            <a:r>
              <a:rPr lang="en-US" sz="2000" dirty="0" smtClean="0">
                <a:latin typeface="Times New Roman" panose="02020603050405020304" pitchFamily="18" charset="0"/>
                <a:cs typeface="Times New Roman" panose="02020603050405020304" pitchFamily="18" charset="0"/>
              </a:rPr>
              <a:t>o </a:t>
            </a:r>
            <a:r>
              <a:rPr lang="en-US" sz="2000" dirty="0">
                <a:latin typeface="Times New Roman" panose="02020603050405020304" pitchFamily="18" charset="0"/>
                <a:cs typeface="Times New Roman" panose="02020603050405020304" pitchFamily="18" charset="0"/>
              </a:rPr>
              <a:t>enhance the health of the community and the world by establishing the standard of excellence in medical education, research, and clinical care” (Hopkins Medicine, 2018).</a:t>
            </a:r>
            <a:endParaRPr lang="en-US" sz="2000" dirty="0" smtClean="0">
              <a:latin typeface="Times New Roman" panose="02020603050405020304" pitchFamily="18" charset="0"/>
              <a:cs typeface="Times New Roman" panose="02020603050405020304" pitchFamily="18" charset="0"/>
            </a:endParaRPr>
          </a:p>
          <a:p>
            <a:pPr lvl="1"/>
            <a:endParaRPr lang="en-US" sz="2000" b="1"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2698916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834189" y="1550988"/>
            <a:ext cx="8596313" cy="3881437"/>
          </a:xfrm>
        </p:spPr>
        <p:txBody>
          <a:bodyPr>
            <a:normAutofit/>
          </a:bodyPr>
          <a:lstStyle/>
          <a:p>
            <a:pPr marL="0" indent="0" algn="ctr">
              <a:buNone/>
            </a:pPr>
            <a:r>
              <a:rPr lang="en-US" sz="2000" b="1" dirty="0" smtClean="0">
                <a:latin typeface="Times New Roman" panose="02020603050405020304" pitchFamily="18" charset="0"/>
                <a:cs typeface="Times New Roman" panose="02020603050405020304" pitchFamily="18" charset="0"/>
              </a:rPr>
              <a:t>Quality </a:t>
            </a:r>
            <a:r>
              <a:rPr lang="en-US" sz="2000" b="1" dirty="0">
                <a:latin typeface="Times New Roman" panose="02020603050405020304" pitchFamily="18" charset="0"/>
                <a:cs typeface="Times New Roman" panose="02020603050405020304" pitchFamily="18" charset="0"/>
              </a:rPr>
              <a:t>at Johns Hopkins </a:t>
            </a:r>
            <a:r>
              <a:rPr lang="en-US" sz="2000" b="1" dirty="0" smtClean="0">
                <a:latin typeface="Times New Roman" panose="02020603050405020304" pitchFamily="18" charset="0"/>
                <a:cs typeface="Times New Roman" panose="02020603050405020304" pitchFamily="18" charset="0"/>
              </a:rPr>
              <a:t>Hospital.</a:t>
            </a:r>
          </a:p>
          <a:p>
            <a:pPr marL="0" indent="0">
              <a:buNone/>
            </a:pPr>
            <a:r>
              <a:rPr lang="en-US" sz="2000" dirty="0" smtClean="0">
                <a:latin typeface="Times New Roman" panose="02020603050405020304" pitchFamily="18" charset="0"/>
                <a:cs typeface="Times New Roman" panose="02020603050405020304" pitchFamily="18" charset="0"/>
              </a:rPr>
              <a:t>Johns Hopkins Hospital remains standalone in </a:t>
            </a:r>
            <a:r>
              <a:rPr lang="en-US" sz="2000" dirty="0">
                <a:latin typeface="Times New Roman" panose="02020603050405020304" pitchFamily="18" charset="0"/>
                <a:cs typeface="Times New Roman" panose="02020603050405020304" pitchFamily="18" charset="0"/>
              </a:rPr>
              <a:t>the provision of quality </a:t>
            </a:r>
            <a:r>
              <a:rPr lang="en-US" sz="2000" dirty="0" smtClean="0">
                <a:latin typeface="Times New Roman" panose="02020603050405020304" pitchFamily="18" charset="0"/>
                <a:cs typeface="Times New Roman" panose="02020603050405020304" pitchFamily="18" charset="0"/>
              </a:rPr>
              <a:t>services through high-value innovations and quality </a:t>
            </a:r>
            <a:r>
              <a:rPr lang="en-US" sz="2000" dirty="0">
                <a:latin typeface="Times New Roman" panose="02020603050405020304" pitchFamily="18" charset="0"/>
                <a:cs typeface="Times New Roman" panose="02020603050405020304" pitchFamily="18" charset="0"/>
              </a:rPr>
              <a:t>improvement reporting and </a:t>
            </a:r>
            <a:r>
              <a:rPr lang="en-US" sz="2000" dirty="0" smtClean="0">
                <a:latin typeface="Times New Roman" panose="02020603050405020304" pitchFamily="18" charset="0"/>
                <a:cs typeface="Times New Roman" panose="02020603050405020304" pitchFamily="18" charset="0"/>
              </a:rPr>
              <a:t>resources.</a:t>
            </a:r>
          </a:p>
          <a:p>
            <a:pPr marL="0" indent="0">
              <a:buNone/>
            </a:pPr>
            <a:r>
              <a:rPr lang="en-US" sz="2000" dirty="0" smtClean="0">
                <a:latin typeface="Times New Roman" panose="02020603050405020304" pitchFamily="18" charset="0"/>
                <a:cs typeface="Times New Roman" panose="02020603050405020304" pitchFamily="18" charset="0"/>
              </a:rPr>
              <a:t>These include:</a:t>
            </a:r>
          </a:p>
          <a:p>
            <a:pPr marL="685800"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Agency for Healthcare Research and Quality (AHRQ</a:t>
            </a:r>
            <a:r>
              <a:rPr lang="en-US" sz="2000" dirty="0" smtClean="0">
                <a:latin typeface="Times New Roman" panose="02020603050405020304" pitchFamily="18" charset="0"/>
                <a:cs typeface="Times New Roman" panose="02020603050405020304" pitchFamily="18" charset="0"/>
              </a:rPr>
              <a:t>).</a:t>
            </a:r>
          </a:p>
          <a:p>
            <a:pPr marL="685800"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BMJ Quality Improvement </a:t>
            </a:r>
            <a:r>
              <a:rPr lang="en-US" sz="2000" dirty="0" smtClean="0">
                <a:latin typeface="Times New Roman" panose="02020603050405020304" pitchFamily="18" charset="0"/>
                <a:cs typeface="Times New Roman" panose="02020603050405020304" pitchFamily="18" charset="0"/>
              </a:rPr>
              <a:t>Reports.</a:t>
            </a:r>
          </a:p>
          <a:p>
            <a:pPr marL="685800"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Health Resource and Service Administration (HRSA) Quality Improvement </a:t>
            </a:r>
            <a:r>
              <a:rPr lang="en-US" sz="2000" dirty="0" smtClean="0">
                <a:latin typeface="Times New Roman" panose="02020603050405020304" pitchFamily="18" charset="0"/>
                <a:cs typeface="Times New Roman" panose="02020603050405020304" pitchFamily="18" charset="0"/>
              </a:rPr>
              <a:t>Toolbox.</a:t>
            </a:r>
          </a:p>
          <a:p>
            <a:pPr marL="685800" lvl="1">
              <a:buFont typeface="Wingdings" panose="05000000000000000000" pitchFamily="2" charset="2"/>
              <a:buChar char="Ø"/>
            </a:pPr>
            <a:endParaRPr lang="en-US" sz="2000" dirty="0" smtClean="0">
              <a:latin typeface="Times New Roman" panose="02020603050405020304" pitchFamily="18" charset="0"/>
              <a:cs typeface="Times New Roman" panose="02020603050405020304" pitchFamily="18" charset="0"/>
            </a:endParaRPr>
          </a:p>
          <a:p>
            <a:pPr marL="914400" lvl="2" indent="0">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7573455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951722" y="1157449"/>
            <a:ext cx="8596313" cy="4343400"/>
          </a:xfrm>
        </p:spPr>
        <p:txBody>
          <a:bodyPr>
            <a:normAutofit/>
          </a:bodyPr>
          <a:lstStyle/>
          <a:p>
            <a:pPr marL="0" indent="0" algn="ctr">
              <a:buNone/>
            </a:pPr>
            <a:r>
              <a:rPr lang="en-US" sz="2000" b="1" dirty="0">
                <a:latin typeface="Times New Roman" panose="02020603050405020304" pitchFamily="18" charset="0"/>
                <a:cs typeface="Times New Roman" panose="02020603050405020304" pitchFamily="18" charset="0"/>
              </a:rPr>
              <a:t>The tables used in John Hopkins Hospital</a:t>
            </a:r>
            <a:r>
              <a:rPr lang="en-US" sz="2000" b="1" dirty="0" smtClean="0">
                <a:latin typeface="Times New Roman" panose="02020603050405020304" pitchFamily="18" charset="0"/>
                <a:cs typeface="Times New Roman" panose="02020603050405020304" pitchFamily="18" charset="0"/>
              </a:rPr>
              <a:t>.</a:t>
            </a:r>
          </a:p>
          <a:p>
            <a:pPr marL="0" indent="0">
              <a:buNone/>
            </a:pPr>
            <a:r>
              <a:rPr lang="en-US" sz="2000" dirty="0">
                <a:latin typeface="Times New Roman" panose="02020603050405020304" pitchFamily="18" charset="0"/>
                <a:cs typeface="Times New Roman" panose="02020603050405020304" pitchFamily="18" charset="0"/>
              </a:rPr>
              <a:t>JHH services are complemented with two important and service-oriented tables. </a:t>
            </a:r>
            <a:r>
              <a:rPr lang="en-US" sz="2000" dirty="0" smtClean="0">
                <a:latin typeface="Times New Roman" panose="02020603050405020304" pitchFamily="18" charset="0"/>
                <a:cs typeface="Times New Roman" panose="02020603050405020304" pitchFamily="18" charset="0"/>
              </a:rPr>
              <a:t>These include;</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a:t>
            </a:r>
            <a:r>
              <a:rPr lang="en-US" sz="2000" dirty="0" smtClean="0">
                <a:latin typeface="Times New Roman" panose="02020603050405020304" pitchFamily="18" charset="0"/>
                <a:cs typeface="Times New Roman" panose="02020603050405020304" pitchFamily="18" charset="0"/>
              </a:rPr>
              <a:t>he </a:t>
            </a:r>
            <a:r>
              <a:rPr lang="en-US" sz="2000" dirty="0">
                <a:latin typeface="Times New Roman" panose="02020603050405020304" pitchFamily="18" charset="0"/>
                <a:cs typeface="Times New Roman" panose="02020603050405020304" pitchFamily="18" charset="0"/>
              </a:rPr>
              <a:t>Han </a:t>
            </a:r>
            <a:r>
              <a:rPr lang="en-US" sz="2000" dirty="0" smtClean="0">
                <a:latin typeface="Times New Roman" panose="02020603050405020304" pitchFamily="18" charset="0"/>
                <a:cs typeface="Times New Roman" panose="02020603050405020304" pitchFamily="18" charset="0"/>
              </a:rPr>
              <a:t>tables.</a:t>
            </a:r>
          </a:p>
          <a:p>
            <a:pPr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The </a:t>
            </a:r>
            <a:r>
              <a:rPr lang="en-US" sz="2000" dirty="0" err="1" smtClean="0">
                <a:latin typeface="Times New Roman" panose="02020603050405020304" pitchFamily="18" charset="0"/>
                <a:cs typeface="Times New Roman" panose="02020603050405020304" pitchFamily="18" charset="0"/>
              </a:rPr>
              <a:t>Partin</a:t>
            </a:r>
            <a:r>
              <a:rPr lang="en-US" sz="2000" dirty="0" smtClean="0">
                <a:latin typeface="Times New Roman" panose="02020603050405020304" pitchFamily="18" charset="0"/>
                <a:cs typeface="Times New Roman" panose="02020603050405020304" pitchFamily="18" charset="0"/>
              </a:rPr>
              <a:t> tables.</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0707172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27787" y="1281113"/>
            <a:ext cx="8596313" cy="4541189"/>
          </a:xfrm>
        </p:spPr>
        <p:txBody>
          <a:bodyPr>
            <a:normAutofit/>
          </a:bodyPr>
          <a:lstStyle/>
          <a:p>
            <a:pPr marL="0" indent="0" algn="ctr">
              <a:buNone/>
            </a:pPr>
            <a:r>
              <a:rPr lang="en-US" sz="2000" b="1" dirty="0">
                <a:latin typeface="Times New Roman" panose="02020603050405020304" pitchFamily="18" charset="0"/>
                <a:cs typeface="Times New Roman" panose="02020603050405020304" pitchFamily="18" charset="0"/>
              </a:rPr>
              <a:t>Long-term care at John Hopkins Hospital</a:t>
            </a:r>
            <a:r>
              <a:rPr lang="en-US" sz="2000" b="1" dirty="0" smtClean="0">
                <a:latin typeface="Times New Roman" panose="02020603050405020304" pitchFamily="18" charset="0"/>
                <a:cs typeface="Times New Roman" panose="02020603050405020304" pitchFamily="18" charset="0"/>
              </a:rPr>
              <a:t>.</a:t>
            </a:r>
          </a:p>
          <a:p>
            <a:pPr lvl="2">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hospital offers long-term care insurance the necessitates financial assistance for </a:t>
            </a:r>
            <a:r>
              <a:rPr lang="en-US" sz="2000" dirty="0" smtClean="0">
                <a:latin typeface="Times New Roman" panose="02020603050405020304" pitchFamily="18" charset="0"/>
                <a:cs typeface="Times New Roman" panose="02020603050405020304" pitchFamily="18" charset="0"/>
              </a:rPr>
              <a:t>patients.</a:t>
            </a:r>
          </a:p>
          <a:p>
            <a:pPr lvl="2">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organization has many long-term housing </a:t>
            </a:r>
            <a:r>
              <a:rPr lang="en-US" sz="2000" dirty="0" smtClean="0">
                <a:latin typeface="Times New Roman" panose="02020603050405020304" pitchFamily="18" charset="0"/>
                <a:cs typeface="Times New Roman" panose="02020603050405020304" pitchFamily="18" charset="0"/>
              </a:rPr>
              <a:t>options.</a:t>
            </a:r>
          </a:p>
          <a:p>
            <a:pPr marL="914400" lvl="2" indent="0">
              <a:buNone/>
            </a:pPr>
            <a:endParaRPr lang="en-US" sz="2000" dirty="0" smtClean="0">
              <a:latin typeface="Times New Roman" panose="02020603050405020304" pitchFamily="18" charset="0"/>
              <a:cs typeface="Times New Roman" panose="02020603050405020304" pitchFamily="18" charset="0"/>
            </a:endParaRPr>
          </a:p>
          <a:p>
            <a:pPr marL="400050" lvl="1" indent="0" algn="ctr">
              <a:buNone/>
            </a:pPr>
            <a:r>
              <a:rPr lang="en-US" sz="2000" b="1" dirty="0">
                <a:latin typeface="Times New Roman" panose="02020603050405020304" pitchFamily="18" charset="0"/>
                <a:cs typeface="Times New Roman" panose="02020603050405020304" pitchFamily="18" charset="0"/>
              </a:rPr>
              <a:t>Inpatient and outpatient care at Johns Hopkins Hospital.</a:t>
            </a:r>
            <a:endParaRPr lang="en-US" sz="2000" dirty="0">
              <a:latin typeface="Times New Roman" panose="02020603050405020304" pitchFamily="18" charset="0"/>
              <a:cs typeface="Times New Roman" panose="02020603050405020304" pitchFamily="18" charset="0"/>
            </a:endParaRPr>
          </a:p>
          <a:p>
            <a:pPr lvl="2">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a:t>
            </a:r>
            <a:r>
              <a:rPr lang="en-US" sz="2000" dirty="0" smtClean="0">
                <a:latin typeface="Times New Roman" panose="02020603050405020304" pitchFamily="18" charset="0"/>
                <a:cs typeface="Times New Roman" panose="02020603050405020304" pitchFamily="18" charset="0"/>
              </a:rPr>
              <a:t>he </a:t>
            </a:r>
            <a:r>
              <a:rPr lang="en-US" sz="2000" dirty="0">
                <a:latin typeface="Times New Roman" panose="02020603050405020304" pitchFamily="18" charset="0"/>
                <a:cs typeface="Times New Roman" panose="02020603050405020304" pitchFamily="18" charset="0"/>
              </a:rPr>
              <a:t>inpatient/outpatient programs are organized in a manner that addresses the core themes that are in line with the expertise in the faculty</a:t>
            </a:r>
            <a:r>
              <a:rPr lang="en-US" sz="2000" dirty="0" smtClean="0">
                <a:latin typeface="Times New Roman" panose="02020603050405020304" pitchFamily="18" charset="0"/>
                <a:cs typeface="Times New Roman" panose="02020603050405020304" pitchFamily="18" charset="0"/>
              </a:rPr>
              <a:t>.</a:t>
            </a:r>
          </a:p>
          <a:p>
            <a:pPr lvl="2">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family </a:t>
            </a:r>
            <a:r>
              <a:rPr lang="en-US" sz="2000" dirty="0" smtClean="0">
                <a:latin typeface="Times New Roman" panose="02020603050405020304" pitchFamily="18" charset="0"/>
                <a:cs typeface="Times New Roman" panose="02020603050405020304" pitchFamily="18" charset="0"/>
              </a:rPr>
              <a:t>members get training to </a:t>
            </a:r>
            <a:r>
              <a:rPr lang="en-US" sz="2000" dirty="0">
                <a:latin typeface="Times New Roman" panose="02020603050405020304" pitchFamily="18" charset="0"/>
                <a:cs typeface="Times New Roman" panose="02020603050405020304" pitchFamily="18" charset="0"/>
              </a:rPr>
              <a:t>provide care at their </a:t>
            </a:r>
            <a:r>
              <a:rPr lang="en-US" sz="2000" dirty="0" smtClean="0">
                <a:latin typeface="Times New Roman" panose="02020603050405020304" pitchFamily="18" charset="0"/>
                <a:cs typeface="Times New Roman" panose="02020603050405020304" pitchFamily="18" charset="0"/>
              </a:rPr>
              <a:t>patient homes.</a:t>
            </a:r>
          </a:p>
          <a:p>
            <a:pPr lvl="2">
              <a:buFont typeface="Wingdings" panose="05000000000000000000" pitchFamily="2" charset="2"/>
              <a:buChar char="Ø"/>
            </a:pPr>
            <a:endParaRPr lang="en-US" sz="20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7142394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623527" y="1003592"/>
            <a:ext cx="8596313" cy="4389502"/>
          </a:xfrm>
        </p:spPr>
        <p:txBody>
          <a:bodyPr>
            <a:normAutofit/>
          </a:bodyPr>
          <a:lstStyle/>
          <a:p>
            <a:pPr marL="0" indent="0">
              <a:buNone/>
            </a:pPr>
            <a:r>
              <a:rPr lang="en-US" sz="2000" b="1" dirty="0">
                <a:latin typeface="Times New Roman" panose="02020603050405020304" pitchFamily="18" charset="0"/>
                <a:cs typeface="Times New Roman" panose="02020603050405020304" pitchFamily="18" charset="0"/>
              </a:rPr>
              <a:t>Services </a:t>
            </a:r>
            <a:r>
              <a:rPr lang="en-US" sz="2000" b="1" dirty="0" smtClean="0">
                <a:latin typeface="Times New Roman" panose="02020603050405020304" pitchFamily="18" charset="0"/>
                <a:cs typeface="Times New Roman" panose="02020603050405020304" pitchFamily="18" charset="0"/>
              </a:rPr>
              <a:t>they </a:t>
            </a:r>
            <a:r>
              <a:rPr lang="en-US" sz="2000" b="1" dirty="0">
                <a:latin typeface="Times New Roman" panose="02020603050405020304" pitchFamily="18" charset="0"/>
                <a:cs typeface="Times New Roman" panose="02020603050405020304" pitchFamily="18" charset="0"/>
              </a:rPr>
              <a:t>offered at John Hopkins Hospital</a:t>
            </a:r>
            <a:r>
              <a:rPr lang="en-US" sz="2000" b="1" dirty="0" smtClean="0">
                <a:latin typeface="Times New Roman" panose="02020603050405020304" pitchFamily="18" charset="0"/>
                <a:cs typeface="Times New Roman" panose="02020603050405020304" pitchFamily="18" charset="0"/>
              </a:rPr>
              <a:t>.</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I</a:t>
            </a:r>
            <a:r>
              <a:rPr lang="en-US" sz="2000" dirty="0" smtClean="0">
                <a:latin typeface="Times New Roman" panose="02020603050405020304" pitchFamily="18" charset="0"/>
                <a:cs typeface="Times New Roman" panose="02020603050405020304" pitchFamily="18" charset="0"/>
              </a:rPr>
              <a:t>nformation </a:t>
            </a:r>
            <a:r>
              <a:rPr lang="en-US" sz="2000" dirty="0" smtClean="0">
                <a:latin typeface="Times New Roman" panose="02020603050405020304" pitchFamily="18" charset="0"/>
                <a:cs typeface="Times New Roman" panose="02020603050405020304" pitchFamily="18" charset="0"/>
              </a:rPr>
              <a:t>desk.</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It offers cashier </a:t>
            </a:r>
            <a:r>
              <a:rPr lang="en-US" sz="2000" dirty="0" smtClean="0">
                <a:latin typeface="Times New Roman" panose="02020603050405020304" pitchFamily="18" charset="0"/>
                <a:cs typeface="Times New Roman" panose="02020603050405020304" pitchFamily="18" charset="0"/>
              </a:rPr>
              <a:t>services.</a:t>
            </a:r>
          </a:p>
          <a:p>
            <a:pPr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It </a:t>
            </a:r>
            <a:r>
              <a:rPr lang="en-US" sz="2000" dirty="0">
                <a:latin typeface="Times New Roman" panose="02020603050405020304" pitchFamily="18" charset="0"/>
                <a:cs typeface="Times New Roman" panose="02020603050405020304" pitchFamily="18" charset="0"/>
              </a:rPr>
              <a:t>offers integrated health </a:t>
            </a:r>
            <a:r>
              <a:rPr lang="en-US" sz="2000" dirty="0" smtClean="0">
                <a:latin typeface="Times New Roman" panose="02020603050405020304" pitchFamily="18" charset="0"/>
                <a:cs typeface="Times New Roman" panose="02020603050405020304" pitchFamily="18" charset="0"/>
              </a:rPr>
              <a:t>services.</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It offers language interpretation </a:t>
            </a:r>
            <a:r>
              <a:rPr lang="en-US" sz="2000" dirty="0" smtClean="0">
                <a:latin typeface="Times New Roman" panose="02020603050405020304" pitchFamily="18" charset="0"/>
                <a:cs typeface="Times New Roman" panose="02020603050405020304" pitchFamily="18" charset="0"/>
              </a:rPr>
              <a:t>services.</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It offers a full range of lab services.</a:t>
            </a:r>
          </a:p>
        </p:txBody>
      </p:sp>
    </p:spTree>
    <p:extLst>
      <p:ext uri="{BB962C8B-B14F-4D97-AF65-F5344CB8AC3E}">
        <p14:creationId xmlns:p14="http://schemas.microsoft.com/office/powerpoint/2010/main" xmlns="" val="16167139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27788" y="1268996"/>
            <a:ext cx="8596313" cy="4287837"/>
          </a:xfrm>
        </p:spPr>
        <p:txBody>
          <a:bodyPr>
            <a:normAutofit/>
          </a:bodyPr>
          <a:lstStyle/>
          <a:p>
            <a:pPr marL="0" indent="0" algn="ctr">
              <a:buNone/>
            </a:pPr>
            <a:r>
              <a:rPr lang="en-US" sz="2000" b="1" dirty="0">
                <a:latin typeface="Times New Roman" panose="02020603050405020304" pitchFamily="18" charset="0"/>
                <a:cs typeface="Times New Roman" panose="02020603050405020304" pitchFamily="18" charset="0"/>
              </a:rPr>
              <a:t>Partnership and how they are connected at John Hopkins Hospital</a:t>
            </a:r>
            <a:r>
              <a:rPr lang="en-US" sz="2000" b="1" dirty="0" smtClean="0">
                <a:latin typeface="Times New Roman" panose="02020603050405020304" pitchFamily="18" charset="0"/>
                <a:cs typeface="Times New Roman" panose="02020603050405020304" pitchFamily="18" charset="0"/>
              </a:rPr>
              <a:t>.</a:t>
            </a:r>
          </a:p>
          <a:p>
            <a:pPr marL="0" indent="0">
              <a:buNone/>
            </a:pPr>
            <a:r>
              <a:rPr lang="en-US" sz="2000" dirty="0">
                <a:latin typeface="Times New Roman" panose="02020603050405020304" pitchFamily="18" charset="0"/>
                <a:cs typeface="Times New Roman" panose="02020603050405020304" pitchFamily="18" charset="0"/>
              </a:rPr>
              <a:t>The Johns Hopkins Hospital has been committed to venturing in strategic alliances to complement its healthcare delivery initiatives</a:t>
            </a:r>
            <a:r>
              <a:rPr lang="en-US" sz="2000" dirty="0" smtClean="0">
                <a:latin typeface="Times New Roman" panose="02020603050405020304" pitchFamily="18" charset="0"/>
                <a:cs typeface="Times New Roman" panose="02020603050405020304" pitchFamily="18" charset="0"/>
              </a:rPr>
              <a:t>. Some of its partners include;</a:t>
            </a:r>
          </a:p>
          <a:p>
            <a:pPr lvl="2">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Premier, Inc</a:t>
            </a:r>
            <a:r>
              <a:rPr lang="en-US" sz="2000" dirty="0" smtClean="0">
                <a:latin typeface="Times New Roman" panose="02020603050405020304" pitchFamily="18" charset="0"/>
                <a:cs typeface="Times New Roman" panose="02020603050405020304" pitchFamily="18" charset="0"/>
              </a:rPr>
              <a:t>.</a:t>
            </a:r>
          </a:p>
          <a:p>
            <a:pPr lvl="2">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Walgreen.</a:t>
            </a:r>
          </a:p>
          <a:p>
            <a:pPr lvl="2">
              <a:buFont typeface="Wingdings" panose="05000000000000000000" pitchFamily="2" charset="2"/>
              <a:buChar char="Ø"/>
            </a:pPr>
            <a:r>
              <a:rPr lang="en-US" sz="2000" dirty="0" err="1">
                <a:latin typeface="Times New Roman" panose="02020603050405020304" pitchFamily="18" charset="0"/>
                <a:cs typeface="Times New Roman" panose="02020603050405020304" pitchFamily="18" charset="0"/>
              </a:rPr>
              <a:t>Healthways</a:t>
            </a:r>
            <a:r>
              <a:rPr lang="en-US" sz="2000" dirty="0">
                <a:latin typeface="Times New Roman" panose="02020603050405020304" pitchFamily="18" charset="0"/>
                <a:cs typeface="Times New Roman" panose="02020603050405020304" pitchFamily="18" charset="0"/>
              </a:rPr>
              <a:t> Inc</a:t>
            </a:r>
            <a:r>
              <a:rPr lang="en-US" sz="2000" dirty="0" smtClean="0">
                <a:latin typeface="Times New Roman" panose="02020603050405020304" pitchFamily="18" charset="0"/>
                <a:cs typeface="Times New Roman" panose="02020603050405020304" pitchFamily="18" charset="0"/>
              </a:rPr>
              <a:t>.</a:t>
            </a:r>
          </a:p>
          <a:p>
            <a:pPr lvl="2">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GE </a:t>
            </a:r>
            <a:r>
              <a:rPr lang="en-US" sz="2000" dirty="0" smtClean="0">
                <a:latin typeface="Times New Roman" panose="02020603050405020304" pitchFamily="18" charset="0"/>
                <a:cs typeface="Times New Roman" panose="02020603050405020304" pitchFamily="18" charset="0"/>
              </a:rPr>
              <a:t>Health Inc.</a:t>
            </a:r>
          </a:p>
          <a:p>
            <a:pPr lvl="2">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Under </a:t>
            </a:r>
            <a:r>
              <a:rPr lang="en-US" sz="2000" dirty="0" smtClean="0">
                <a:latin typeface="Times New Roman" panose="02020603050405020304" pitchFamily="18" charset="0"/>
                <a:cs typeface="Times New Roman" panose="02020603050405020304" pitchFamily="18" charset="0"/>
              </a:rPr>
              <a:t>Armor Inc.</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631527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86063"/>
          </a:xfrm>
        </p:spPr>
        <p:txBody>
          <a:bodyPr/>
          <a:lstStyle/>
          <a:p>
            <a:pPr algn="ctr"/>
            <a:r>
              <a:rPr lang="en-US" sz="2800" dirty="0" smtClean="0">
                <a:latin typeface="Times New Roman" panose="02020603050405020304" pitchFamily="18" charset="0"/>
                <a:cs typeface="Times New Roman" panose="02020603050405020304" pitchFamily="18" charset="0"/>
              </a:rPr>
              <a:t>Conclusion</a:t>
            </a:r>
            <a:r>
              <a:rPr lang="en-US" dirty="0" smtClean="0"/>
              <a:t>.</a:t>
            </a:r>
            <a:endParaRPr lang="en-US" dirty="0"/>
          </a:p>
        </p:txBody>
      </p:sp>
      <p:sp>
        <p:nvSpPr>
          <p:cNvPr id="3" name="Content Placeholder 2"/>
          <p:cNvSpPr>
            <a:spLocks noGrp="1"/>
          </p:cNvSpPr>
          <p:nvPr>
            <p:ph idx="1"/>
          </p:nvPr>
        </p:nvSpPr>
        <p:spPr>
          <a:xfrm>
            <a:off x="869840" y="1613848"/>
            <a:ext cx="8596668" cy="3880773"/>
          </a:xfrm>
        </p:spPr>
        <p:txBody>
          <a:bodyPr>
            <a:normAutofit/>
          </a:bodyPr>
          <a:lstStyle/>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Johns Hopkins partnerships with </a:t>
            </a:r>
            <a:r>
              <a:rPr lang="en-US" sz="2000" dirty="0" smtClean="0">
                <a:latin typeface="Times New Roman" panose="02020603050405020304" pitchFamily="18" charset="0"/>
                <a:cs typeface="Times New Roman" panose="02020603050405020304" pitchFamily="18" charset="0"/>
              </a:rPr>
              <a:t>other </a:t>
            </a:r>
            <a:r>
              <a:rPr lang="en-US" sz="2000" dirty="0">
                <a:latin typeface="Times New Roman" panose="02020603050405020304" pitchFamily="18" charset="0"/>
                <a:cs typeface="Times New Roman" panose="02020603050405020304" pitchFamily="18" charset="0"/>
              </a:rPr>
              <a:t>clinical organization have been a form of systems</a:t>
            </a:r>
            <a:r>
              <a:rPr lang="en-US" sz="2000"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Its strategic alliances are governed </a:t>
            </a:r>
            <a:r>
              <a:rPr lang="en-US" sz="2000" dirty="0">
                <a:latin typeface="Times New Roman" panose="02020603050405020304" pitchFamily="18" charset="0"/>
                <a:cs typeface="Times New Roman" panose="02020603050405020304" pitchFamily="18" charset="0"/>
              </a:rPr>
              <a:t>by a set an of principles in addition to procedures which govern how things will be done</a:t>
            </a:r>
            <a:r>
              <a:rPr lang="en-US" sz="2000"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Johns Hopkins Hospital has had laudable </a:t>
            </a:r>
            <a:r>
              <a:rPr lang="en-US" sz="2000" dirty="0" smtClean="0">
                <a:latin typeface="Times New Roman" panose="02020603050405020304" pitchFamily="18" charset="0"/>
                <a:cs typeface="Times New Roman" panose="02020603050405020304" pitchFamily="18" charset="0"/>
              </a:rPr>
              <a:t>achievements in </a:t>
            </a:r>
            <a:r>
              <a:rPr lang="en-US" sz="2000" dirty="0" smtClean="0">
                <a:latin typeface="Times New Roman" panose="02020603050405020304" pitchFamily="18" charset="0"/>
                <a:cs typeface="Times New Roman" panose="02020603050405020304" pitchFamily="18" charset="0"/>
              </a:rPr>
              <a:t>the global health care sector as it can be observed.</a:t>
            </a:r>
          </a:p>
          <a:p>
            <a:pPr>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7954639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57943"/>
          </a:xfrm>
        </p:spPr>
        <p:txBody>
          <a:bodyPr>
            <a:normAutofit fontScale="90000"/>
          </a:bodyPr>
          <a:lstStyle/>
          <a:p>
            <a:pPr algn="ctr"/>
            <a:r>
              <a:rPr lang="en-US" sz="3100" dirty="0">
                <a:latin typeface="Times New Roman" panose="02020603050405020304" pitchFamily="18" charset="0"/>
                <a:cs typeface="Times New Roman" panose="02020603050405020304" pitchFamily="18" charset="0"/>
              </a:rPr>
              <a:t>References</a:t>
            </a:r>
            <a:r>
              <a:rPr lang="en-US" dirty="0"/>
              <a:t>.</a:t>
            </a:r>
            <a:br>
              <a:rPr lang="en-US" dirty="0"/>
            </a:br>
            <a:endParaRPr lang="en-US" dirty="0"/>
          </a:p>
        </p:txBody>
      </p:sp>
      <p:sp>
        <p:nvSpPr>
          <p:cNvPr id="3" name="Content Placeholder 2"/>
          <p:cNvSpPr>
            <a:spLocks noGrp="1"/>
          </p:cNvSpPr>
          <p:nvPr>
            <p:ph idx="1"/>
          </p:nvPr>
        </p:nvSpPr>
        <p:spPr>
          <a:xfrm>
            <a:off x="677334" y="1567543"/>
            <a:ext cx="8596668" cy="3880773"/>
          </a:xfrm>
        </p:spPr>
        <p:txBody>
          <a:bodyPr/>
          <a:lstStyle/>
          <a:p>
            <a:pPr marL="0" indent="0">
              <a:buNone/>
            </a:pPr>
            <a:r>
              <a:rPr lang="en-US" sz="2000" dirty="0" smtClean="0">
                <a:latin typeface="Times New Roman" panose="02020603050405020304" pitchFamily="18" charset="0"/>
                <a:cs typeface="Times New Roman" panose="02020603050405020304" pitchFamily="18" charset="0"/>
              </a:rPr>
              <a:t>Dang</a:t>
            </a:r>
            <a:r>
              <a:rPr lang="en-US" sz="2000" dirty="0">
                <a:latin typeface="Times New Roman" panose="02020603050405020304" pitchFamily="18" charset="0"/>
                <a:cs typeface="Times New Roman" panose="02020603050405020304" pitchFamily="18" charset="0"/>
              </a:rPr>
              <a:t>, D., &amp; </a:t>
            </a:r>
            <a:r>
              <a:rPr lang="en-US" sz="2000" dirty="0" err="1">
                <a:latin typeface="Times New Roman" panose="02020603050405020304" pitchFamily="18" charset="0"/>
                <a:cs typeface="Times New Roman" panose="02020603050405020304" pitchFamily="18" charset="0"/>
              </a:rPr>
              <a:t>Dearholt</a:t>
            </a:r>
            <a:r>
              <a:rPr lang="en-US" sz="2000" dirty="0">
                <a:latin typeface="Times New Roman" panose="02020603050405020304" pitchFamily="18" charset="0"/>
                <a:cs typeface="Times New Roman" panose="02020603050405020304" pitchFamily="18" charset="0"/>
              </a:rPr>
              <a:t>, S. L. (2017). </a:t>
            </a:r>
            <a:r>
              <a:rPr lang="en-US" sz="2000" i="1" dirty="0">
                <a:latin typeface="Times New Roman" panose="02020603050405020304" pitchFamily="18" charset="0"/>
                <a:cs typeface="Times New Roman" panose="02020603050405020304" pitchFamily="18" charset="0"/>
              </a:rPr>
              <a:t>Johns Hopkins nursing evidence-based practice: Model and guidelines</a:t>
            </a:r>
            <a:r>
              <a:rPr lang="en-US" sz="2000" dirty="0">
                <a:latin typeface="Times New Roman" panose="02020603050405020304" pitchFamily="18" charset="0"/>
                <a:cs typeface="Times New Roman" panose="02020603050405020304" pitchFamily="18" charset="0"/>
              </a:rPr>
              <a:t>. Sigma Theta Tau.</a:t>
            </a:r>
          </a:p>
          <a:p>
            <a:pPr marL="0" indent="0">
              <a:buNone/>
            </a:pPr>
            <a:r>
              <a:rPr lang="en-US" sz="2000" dirty="0">
                <a:latin typeface="Times New Roman" panose="02020603050405020304" pitchFamily="18" charset="0"/>
                <a:cs typeface="Times New Roman" panose="02020603050405020304" pitchFamily="18" charset="0"/>
              </a:rPr>
              <a:t>Hopkins Medicine, (2018). </a:t>
            </a:r>
            <a:r>
              <a:rPr lang="en-US" sz="2000" dirty="0">
                <a:latin typeface="Times New Roman" panose="02020603050405020304" pitchFamily="18" charset="0"/>
                <a:cs typeface="Times New Roman" panose="02020603050405020304" pitchFamily="18" charset="0"/>
                <a:hlinkClick r:id="rId2"/>
              </a:rPr>
              <a:t>Business Development and Strategic Alliances</a:t>
            </a:r>
            <a:r>
              <a:rPr lang="en-US" sz="2000" dirty="0">
                <a:latin typeface="Times New Roman" panose="02020603050405020304" pitchFamily="18" charset="0"/>
                <a:cs typeface="Times New Roman" panose="02020603050405020304" pitchFamily="18" charset="0"/>
              </a:rPr>
              <a:t>. Retrieved on 6</a:t>
            </a:r>
            <a:r>
              <a:rPr lang="en-US" sz="2000" baseline="30000" dirty="0">
                <a:latin typeface="Times New Roman" panose="02020603050405020304" pitchFamily="18" charset="0"/>
                <a:cs typeface="Times New Roman" panose="02020603050405020304" pitchFamily="18" charset="0"/>
              </a:rPr>
              <a:t>th</a:t>
            </a:r>
            <a:r>
              <a:rPr lang="en-US" sz="2000" dirty="0">
                <a:latin typeface="Times New Roman" panose="02020603050405020304" pitchFamily="18" charset="0"/>
                <a:cs typeface="Times New Roman" panose="02020603050405020304" pitchFamily="18" charset="0"/>
              </a:rPr>
              <a:t> December 2018 from </a:t>
            </a:r>
            <a:r>
              <a:rPr lang="en-US" sz="2000" u="sng" dirty="0">
                <a:latin typeface="Times New Roman" panose="02020603050405020304" pitchFamily="18" charset="0"/>
                <a:cs typeface="Times New Roman" panose="02020603050405020304" pitchFamily="18" charset="0"/>
                <a:hlinkClick r:id="rId3"/>
              </a:rPr>
              <a:t>https://www.hopkinsmedicine.org/international/international_affiliations/index.html</a:t>
            </a:r>
            <a:r>
              <a:rPr lang="en-US" sz="2000" dirty="0">
                <a:latin typeface="Times New Roman" panose="02020603050405020304" pitchFamily="18" charset="0"/>
                <a:cs typeface="Times New Roman" panose="02020603050405020304" pitchFamily="18" charset="0"/>
              </a:rPr>
              <a:t> </a:t>
            </a:r>
          </a:p>
          <a:p>
            <a:pPr marL="0" indent="0">
              <a:buNone/>
            </a:pPr>
            <a:r>
              <a:rPr lang="en-US" sz="2000" dirty="0">
                <a:latin typeface="Times New Roman" panose="02020603050405020304" pitchFamily="18" charset="0"/>
                <a:cs typeface="Times New Roman" panose="02020603050405020304" pitchFamily="18" charset="0"/>
              </a:rPr>
              <a:t>Hopkins Medicine, (2018). </a:t>
            </a:r>
            <a:r>
              <a:rPr lang="en-US" sz="2000" dirty="0">
                <a:latin typeface="Times New Roman" panose="02020603050405020304" pitchFamily="18" charset="0"/>
                <a:cs typeface="Times New Roman" panose="02020603050405020304" pitchFamily="18" charset="0"/>
                <a:hlinkClick r:id="rId4"/>
              </a:rPr>
              <a:t>Department of </a:t>
            </a:r>
            <a:r>
              <a:rPr lang="en-US" sz="2000" dirty="0" err="1">
                <a:latin typeface="Times New Roman" panose="02020603050405020304" pitchFamily="18" charset="0"/>
                <a:cs typeface="Times New Roman" panose="02020603050405020304" pitchFamily="18" charset="0"/>
                <a:hlinkClick r:id="rId4"/>
              </a:rPr>
              <a:t>Medicine</a:t>
            </a:r>
            <a:r>
              <a:rPr lang="en-US" sz="2000" dirty="0" err="1">
                <a:latin typeface="Times New Roman" panose="02020603050405020304" pitchFamily="18" charset="0"/>
                <a:cs typeface="Times New Roman" panose="02020603050405020304" pitchFamily="18" charset="0"/>
              </a:rPr>
              <a:t>.Retrieved</a:t>
            </a:r>
            <a:r>
              <a:rPr lang="en-US" sz="2000" dirty="0">
                <a:latin typeface="Times New Roman" panose="02020603050405020304" pitchFamily="18" charset="0"/>
                <a:cs typeface="Times New Roman" panose="02020603050405020304" pitchFamily="18" charset="0"/>
              </a:rPr>
              <a:t> on 6</a:t>
            </a:r>
            <a:r>
              <a:rPr lang="en-US" sz="2000" baseline="30000" dirty="0">
                <a:latin typeface="Times New Roman" panose="02020603050405020304" pitchFamily="18" charset="0"/>
                <a:cs typeface="Times New Roman" panose="02020603050405020304" pitchFamily="18" charset="0"/>
              </a:rPr>
              <a:t>th</a:t>
            </a:r>
            <a:r>
              <a:rPr lang="en-US" sz="2000" dirty="0">
                <a:latin typeface="Times New Roman" panose="02020603050405020304" pitchFamily="18" charset="0"/>
                <a:cs typeface="Times New Roman" panose="02020603050405020304" pitchFamily="18" charset="0"/>
              </a:rPr>
              <a:t> December 2018 from  </a:t>
            </a:r>
            <a:r>
              <a:rPr lang="en-US" sz="2000" u="sng" dirty="0">
                <a:latin typeface="Times New Roman" panose="02020603050405020304" pitchFamily="18" charset="0"/>
                <a:cs typeface="Times New Roman" panose="02020603050405020304" pitchFamily="18" charset="0"/>
                <a:hlinkClick r:id="rId5"/>
              </a:rPr>
              <a:t>https://www.hopkinsmedicine.org/Medicine/education/hstrainingprogram/overview</a:t>
            </a:r>
            <a:r>
              <a:rPr lang="en-US" u="sng" dirty="0">
                <a:hlinkClick r:id="rId5"/>
              </a:rPr>
              <a:t>/</a:t>
            </a:r>
            <a:r>
              <a:rPr lang="en-US" dirty="0"/>
              <a:t> </a:t>
            </a:r>
          </a:p>
          <a:p>
            <a:endParaRPr lang="en-US" dirty="0"/>
          </a:p>
        </p:txBody>
      </p:sp>
    </p:spTree>
    <p:extLst>
      <p:ext uri="{BB962C8B-B14F-4D97-AF65-F5344CB8AC3E}">
        <p14:creationId xmlns:p14="http://schemas.microsoft.com/office/powerpoint/2010/main" xmlns="" val="183257096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92</TotalTime>
  <Words>1337</Words>
  <Application>Microsoft Office PowerPoint</Application>
  <PresentationFormat>Custom</PresentationFormat>
  <Paragraphs>66</Paragraphs>
  <Slides>10</Slides>
  <Notes>7</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Facet</vt:lpstr>
      <vt:lpstr>Analysis of Johns Hopkins Hospital.</vt:lpstr>
      <vt:lpstr>Introduction And Background Information. </vt:lpstr>
      <vt:lpstr>Slide 3</vt:lpstr>
      <vt:lpstr>Slide 4</vt:lpstr>
      <vt:lpstr>Slide 5</vt:lpstr>
      <vt:lpstr>Slide 6</vt:lpstr>
      <vt:lpstr>Slide 7</vt:lpstr>
      <vt:lpstr>Slide 8</vt:lpstr>
      <vt:lpstr>Conclusion.</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Analysis of Johns Hopkins Hospital.</dc:title>
  <dc:creator>user</dc:creator>
  <cp:lastModifiedBy>ADM</cp:lastModifiedBy>
  <cp:revision>16</cp:revision>
  <dcterms:created xsi:type="dcterms:W3CDTF">2018-12-06T15:24:12Z</dcterms:created>
  <dcterms:modified xsi:type="dcterms:W3CDTF">2018-12-06T17:29:11Z</dcterms:modified>
</cp:coreProperties>
</file>